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9" r:id="rId3"/>
    <p:sldId id="257" r:id="rId4"/>
    <p:sldId id="258" r:id="rId5"/>
    <p:sldId id="290" r:id="rId6"/>
    <p:sldId id="275" r:id="rId7"/>
    <p:sldId id="288" r:id="rId8"/>
    <p:sldId id="291" r:id="rId9"/>
    <p:sldId id="292" r:id="rId10"/>
    <p:sldId id="293" r:id="rId11"/>
    <p:sldId id="294" r:id="rId12"/>
    <p:sldId id="295" r:id="rId13"/>
    <p:sldId id="261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35C"/>
    <a:srgbClr val="E4B79C"/>
    <a:srgbClr val="E6D3C5"/>
    <a:srgbClr val="F9F4F1"/>
    <a:srgbClr val="EDD0BE"/>
    <a:srgbClr val="DEA886"/>
    <a:srgbClr val="DEC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668" y="48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876550"/>
            <a:ext cx="12192000" cy="398145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905000"/>
            <a:ext cx="5998845" cy="19812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659255" y="2176780"/>
            <a:ext cx="54451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700" spc="600">
                <a:solidFill>
                  <a:schemeClr val="bg2">
                    <a:lumMod val="25000"/>
                  </a:schemeClr>
                </a:solidFill>
                <a:latin typeface="나눔스퀘어 ExtraBold" charset="0"/>
                <a:ea typeface="나눔스퀘어 ExtraBold" charset="0"/>
                <a:cs typeface="Segoe UI Black" charset="0"/>
              </a:rPr>
              <a:t>창의기초 프로젝트</a:t>
            </a:r>
            <a:endParaRPr lang="ko-KR" altLang="en-US" sz="3700">
              <a:solidFill>
                <a:schemeClr val="bg2">
                  <a:lumMod val="25000"/>
                </a:schemeClr>
              </a:solidFill>
              <a:latin typeface="나눔스퀘어 ExtraBold" charset="0"/>
              <a:ea typeface="나눔스퀘어 ExtraBold" charset="0"/>
              <a:cs typeface="Segoe UI Black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700" spc="600">
                <a:solidFill>
                  <a:schemeClr val="bg2">
                    <a:lumMod val="25000"/>
                  </a:schemeClr>
                </a:solidFill>
                <a:latin typeface="나눔스퀘어 ExtraBold" charset="0"/>
                <a:ea typeface="나눔스퀘어 ExtraBold" charset="0"/>
                <a:cs typeface="Segoe UI Black" charset="0"/>
              </a:rPr>
              <a:t>Public Parking Lot</a:t>
            </a:r>
            <a:endParaRPr lang="ko-KR" altLang="en-US" sz="3700">
              <a:solidFill>
                <a:schemeClr val="bg2">
                  <a:lumMod val="25000"/>
                </a:schemeClr>
              </a:solidFill>
              <a:latin typeface="나눔스퀘어 ExtraBold" charset="0"/>
              <a:ea typeface="나눔스퀘어 ExtraBold" charset="0"/>
              <a:cs typeface="Segoe UI Black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 bwMode="auto">
          <a:xfrm>
            <a:off x="9046845" y="4864735"/>
            <a:ext cx="2701925" cy="738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  <a:cs typeface="Calibri" charset="0"/>
              </a:rPr>
              <a:t>20163602 채현우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  <a:cs typeface="Calibri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  <a:cs typeface="Calibri" charset="0"/>
              </a:rPr>
              <a:t>20162053 박윤호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1905"/>
            <a:ext cx="1657985" cy="6239510"/>
          </a:xfrm>
          <a:prstGeom prst="rect">
            <a:avLst/>
          </a:prstGeom>
          <a:solidFill>
            <a:srgbClr val="EDD0B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 bwMode="auto">
          <a:xfrm>
            <a:off x="1910715" y="41910"/>
            <a:ext cx="9893300" cy="737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>
                <a:latin typeface="나눔스퀘어 Bold" charset="0"/>
                <a:ea typeface="나눔스퀘어 Bold" charset="0"/>
                <a:cs typeface="Calibri" charset="0"/>
              </a:rPr>
              <a:t>부품 배치도 (월컴 전광판, 주차장 차단기)</a:t>
            </a: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2468880" y="2135505"/>
            <a:ext cx="8952230" cy="235521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987550" y="779780"/>
            <a:ext cx="8676005" cy="127635"/>
            <a:chOff x="1987550" y="779780"/>
            <a:chExt cx="8676005" cy="127635"/>
          </a:xfrm>
        </p:grpSpPr>
        <p:cxnSp>
          <p:nvCxnSpPr>
            <p:cNvPr id="12" name="Shape 11"/>
            <p:cNvCxnSpPr/>
            <p:nvPr/>
          </p:nvCxnSpPr>
          <p:spPr>
            <a:xfrm>
              <a:off x="1987550" y="906780"/>
              <a:ext cx="8676005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12"/>
            <p:cNvCxnSpPr/>
            <p:nvPr/>
          </p:nvCxnSpPr>
          <p:spPr>
            <a:xfrm>
              <a:off x="1997075" y="906780"/>
              <a:ext cx="1084580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 descr="C:/Users/HJ/AppData/Roaming/PolarisOffice/ETemp/5300_11016064/fImage12371639360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85" y="1032510"/>
            <a:ext cx="4672965" cy="467233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1851025" y="5810250"/>
            <a:ext cx="4979035" cy="86106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LCD전광판에 Welcome문구가 뜨고 아래에 초음파 센서를 이용하여 주차장 남은 자리수를출력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020570" y="1132205"/>
            <a:ext cx="1445260" cy="681990"/>
          </a:xfrm>
          <a:prstGeom prst="roundRect">
            <a:avLst/>
          </a:prstGeom>
          <a:solidFill>
            <a:srgbClr val="00000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LCD 전광판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 descr="C:/Users/HJ/AppData/Roaming/PolarisOffice/ETemp/5300_11016064/fImage6321039871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0" y="1048385"/>
            <a:ext cx="4968240" cy="46907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8" name="도형 17"/>
          <p:cNvSpPr>
            <a:spLocks/>
          </p:cNvSpPr>
          <p:nvPr/>
        </p:nvSpPr>
        <p:spPr>
          <a:xfrm>
            <a:off x="6925945" y="5814060"/>
            <a:ext cx="4953000" cy="86106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초음파 센서를 이용하여 차단기 앞에 차가오면 서보모터를 작동시켜 차단기가 올라가게 작동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7021830" y="1132205"/>
            <a:ext cx="1381125" cy="681990"/>
          </a:xfrm>
          <a:prstGeom prst="roundRect">
            <a:avLst/>
          </a:prstGeom>
          <a:solidFill>
            <a:srgbClr val="00000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차단기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15875"/>
            <a:ext cx="1657985" cy="6239510"/>
          </a:xfrm>
          <a:prstGeom prst="rect">
            <a:avLst/>
          </a:prstGeom>
          <a:solidFill>
            <a:srgbClr val="EDD0B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2468880" y="2135505"/>
            <a:ext cx="8952230" cy="235521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987550" y="779780"/>
            <a:ext cx="8676005" cy="127635"/>
            <a:chOff x="1987550" y="779780"/>
            <a:chExt cx="8676005" cy="127635"/>
          </a:xfrm>
        </p:grpSpPr>
        <p:cxnSp>
          <p:nvCxnSpPr>
            <p:cNvPr id="12" name="Shape 11"/>
            <p:cNvCxnSpPr/>
            <p:nvPr/>
          </p:nvCxnSpPr>
          <p:spPr>
            <a:xfrm>
              <a:off x="1987550" y="906780"/>
              <a:ext cx="8676005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12"/>
            <p:cNvCxnSpPr/>
            <p:nvPr/>
          </p:nvCxnSpPr>
          <p:spPr>
            <a:xfrm>
              <a:off x="1997075" y="906780"/>
              <a:ext cx="1084580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>
            <a:spLocks/>
          </p:cNvSpPr>
          <p:nvPr/>
        </p:nvSpPr>
        <p:spPr bwMode="auto">
          <a:xfrm>
            <a:off x="1910715" y="69850"/>
            <a:ext cx="9425940" cy="737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>
                <a:latin typeface="나눔스퀘어 Bold" charset="0"/>
                <a:ea typeface="나눔스퀘어 Bold" charset="0"/>
                <a:cs typeface="Calibri" charset="0"/>
              </a:rPr>
              <a:t>실행 영상</a:t>
            </a: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pic>
        <p:nvPicPr>
          <p:cNvPr id="17" name="실행영상" descr="C:/Users/HJ/AppData/Roaming/PolarisOffice/ETemp/5300_11016064/fImage2630894108884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1240155"/>
            <a:ext cx="8273415" cy="46977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15875"/>
            <a:ext cx="1657985" cy="6239510"/>
          </a:xfrm>
          <a:prstGeom prst="rect">
            <a:avLst/>
          </a:prstGeom>
          <a:solidFill>
            <a:srgbClr val="EDD0B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2468880" y="2135505"/>
            <a:ext cx="8952230" cy="235521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987550" y="779780"/>
            <a:ext cx="8676005" cy="127635"/>
            <a:chOff x="1987550" y="779780"/>
            <a:chExt cx="8676005" cy="127635"/>
          </a:xfrm>
        </p:grpSpPr>
        <p:cxnSp>
          <p:nvCxnSpPr>
            <p:cNvPr id="12" name="Shape 11"/>
            <p:cNvCxnSpPr/>
            <p:nvPr/>
          </p:nvCxnSpPr>
          <p:spPr>
            <a:xfrm>
              <a:off x="1987550" y="906780"/>
              <a:ext cx="8676005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12"/>
            <p:cNvCxnSpPr/>
            <p:nvPr/>
          </p:nvCxnSpPr>
          <p:spPr>
            <a:xfrm>
              <a:off x="1997075" y="906780"/>
              <a:ext cx="1084580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>
            <a:spLocks/>
          </p:cNvSpPr>
          <p:nvPr/>
        </p:nvSpPr>
        <p:spPr bwMode="auto">
          <a:xfrm>
            <a:off x="1910715" y="69850"/>
            <a:ext cx="9425940" cy="737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>
                <a:latin typeface="나눔스퀘어 Bold" charset="0"/>
                <a:ea typeface="나눔스퀘어 Bold" charset="0"/>
                <a:cs typeface="Calibri" charset="0"/>
              </a:rPr>
              <a:t>향후 활용 방안 및 기대 효과</a:t>
            </a: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17" name="Shape 16"/>
          <p:cNvSpPr>
            <a:spLocks/>
          </p:cNvSpPr>
          <p:nvPr/>
        </p:nvSpPr>
        <p:spPr>
          <a:xfrm>
            <a:off x="2143125" y="1685925"/>
            <a:ext cx="9093835" cy="3430270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Arduino  코딩 및 Arduino 부품배치,설계 학습완료</a:t>
            </a:r>
            <a:endParaRPr lang="ko-KR" altLang="en-US" sz="2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주차를 하기전에 남은 주차 자리수를 알 수있어서 편리함</a:t>
            </a:r>
            <a:endParaRPr lang="ko-KR" altLang="en-US" sz="2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사람을 쓰지않고 주차장을 운영할 수 있어 유지 비용 감수 및 삶의 질 향상</a:t>
            </a:r>
            <a:endParaRPr lang="ko-KR" altLang="en-US" sz="2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향후 사람이 없어도 불변함이 없는 주차장이 생김.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6755" y="2409825"/>
            <a:ext cx="2236470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05" y="469900"/>
            <a:ext cx="4714875" cy="175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r>
              <a:rPr lang="en-US" altLang="ko-KR" dirty="0"/>
              <a:t>Realization</a:t>
            </a:r>
          </a:p>
          <a:p>
            <a:r>
              <a:rPr lang="en-US" altLang="ko-KR" dirty="0"/>
              <a:t>&amp;improvement point</a:t>
            </a:r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PROJECT</a:t>
            </a:r>
            <a:endParaRPr lang="ru-RU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Group 508"/>
          <p:cNvGrpSpPr/>
          <p:nvPr/>
        </p:nvGrpSpPr>
        <p:grpSpPr>
          <a:xfrm>
            <a:off x="5078095" y="-546100"/>
            <a:ext cx="1666240" cy="4650740"/>
            <a:chOff x="5078095" y="-546100"/>
            <a:chExt cx="1666240" cy="4650740"/>
          </a:xfrm>
        </p:grpSpPr>
        <p:sp>
          <p:nvSpPr>
            <p:cNvPr id="13" name="Shape 505"/>
            <p:cNvSpPr/>
            <p:nvPr/>
          </p:nvSpPr>
          <p:spPr>
            <a:xfrm>
              <a:off x="5920740" y="-546100"/>
              <a:ext cx="0" cy="4270375"/>
            </a:xfrm>
            <a:prstGeom prst="line">
              <a:avLst/>
            </a:prstGeom>
            <a:noFill/>
            <a:ln w="2540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" name="Shape 506"/>
            <p:cNvSpPr/>
            <p:nvPr/>
          </p:nvSpPr>
          <p:spPr>
            <a:xfrm>
              <a:off x="5078095" y="2454910"/>
              <a:ext cx="1666240" cy="1649730"/>
            </a:xfrm>
            <a:prstGeom prst="ellipse">
              <a:avLst/>
            </a:prstGeom>
            <a:solidFill>
              <a:srgbClr val="565656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" name="Shape 507"/>
            <p:cNvSpPr/>
            <p:nvPr/>
          </p:nvSpPr>
          <p:spPr>
            <a:xfrm>
              <a:off x="5382260" y="3056255"/>
              <a:ext cx="1208405" cy="44640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p14="http://schemas.microsoft.com/office/powerpoint/2010/main"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FINISH</a:t>
              </a:r>
              <a:endParaRPr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23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5" y="260350"/>
            <a:ext cx="11696700" cy="633095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6755" y="2416175"/>
            <a:ext cx="2988945" cy="6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73405" y="469900"/>
            <a:ext cx="47148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FINISH</a:t>
            </a:r>
          </a:p>
          <a:p>
            <a:pPr eaLnBrk="1" hangingPunct="1"/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OUR</a:t>
            </a:r>
            <a:b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PRESENTATION</a:t>
            </a:r>
            <a:b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THANK YOU</a:t>
            </a:r>
            <a:endParaRPr lang="ru-RU" altLang="ko-KR" b="1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4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07"/>
          <p:cNvSpPr/>
          <p:nvPr/>
        </p:nvSpPr>
        <p:spPr>
          <a:xfrm>
            <a:off x="5382260" y="3056255"/>
            <a:ext cx="1058545" cy="4464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p14="http://schemas.microsoft.com/office/powerpoint/2010/main"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Shape 520"/>
          <p:cNvSpPr/>
          <p:nvPr/>
        </p:nvSpPr>
        <p:spPr>
          <a:xfrm>
            <a:off x="3642360" y="-165735"/>
            <a:ext cx="2301240" cy="710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3805"/>
                </a:lnTo>
                <a:lnTo>
                  <a:pt x="0" y="10800"/>
                </a:lnTo>
                <a:lnTo>
                  <a:pt x="21600" y="1779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65656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다이아몬드 9"/>
          <p:cNvSpPr/>
          <p:nvPr/>
        </p:nvSpPr>
        <p:spPr>
          <a:xfrm>
            <a:off x="4335145" y="1777365"/>
            <a:ext cx="3199130" cy="3199130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Shape 507"/>
          <p:cNvSpPr/>
          <p:nvPr/>
        </p:nvSpPr>
        <p:spPr>
          <a:xfrm>
            <a:off x="4984115" y="3143885"/>
            <a:ext cx="1795780" cy="4464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p14="http://schemas.microsoft.com/office/powerpoint/2010/main"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Shape 499"/>
          <p:cNvSpPr>
            <a:spLocks/>
          </p:cNvSpPr>
          <p:nvPr/>
        </p:nvSpPr>
        <p:spPr>
          <a:xfrm>
            <a:off x="7588885" y="1199515"/>
            <a:ext cx="2458720" cy="1397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1" name="Shape 509"/>
          <p:cNvSpPr/>
          <p:nvPr/>
        </p:nvSpPr>
        <p:spPr>
          <a:xfrm rot="13500000">
            <a:off x="7158355" y="4909185"/>
            <a:ext cx="211455" cy="211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9" name="Group 503"/>
          <p:cNvGrpSpPr/>
          <p:nvPr/>
        </p:nvGrpSpPr>
        <p:grpSpPr>
          <a:xfrm>
            <a:off x="1463040" y="921385"/>
            <a:ext cx="2479675" cy="424180"/>
            <a:chOff x="1463040" y="921385"/>
            <a:chExt cx="2479675" cy="424180"/>
          </a:xfrm>
        </p:grpSpPr>
        <p:sp>
          <p:nvSpPr>
            <p:cNvPr id="40" name="Shape 498"/>
            <p:cNvSpPr>
              <a:spLocks/>
            </p:cNvSpPr>
            <p:nvPr/>
          </p:nvSpPr>
          <p:spPr>
            <a:xfrm>
              <a:off x="1469390" y="921385"/>
              <a:ext cx="2473960" cy="4248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38100" tIns="38100" rIns="38100" bIns="38100" numCol="1" anchor="t">
              <a:norm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>
                  <a:latin typeface="나눔스퀘어 Bold" charset="0"/>
                  <a:ea typeface="나눔스퀘어 Bold" charset="0"/>
                </a:rPr>
                <a:t>1. </a:t>
              </a:r>
              <a:r>
                <a:rPr lang="ko-KR" altLang="en-US" sz="2000">
                  <a:latin typeface="나눔스퀘어 Bold" charset="0"/>
                  <a:ea typeface="나눔스퀘어 Bold" charset="0"/>
                </a:rPr>
                <a:t>필요성</a:t>
              </a:r>
            </a:p>
          </p:txBody>
        </p:sp>
        <p:grpSp>
          <p:nvGrpSpPr>
            <p:cNvPr id="42" name="Group 502"/>
            <p:cNvGrpSpPr/>
            <p:nvPr/>
          </p:nvGrpSpPr>
          <p:grpSpPr>
            <a:xfrm>
              <a:off x="1463040" y="1326515"/>
              <a:ext cx="2220595" cy="0"/>
              <a:chOff x="1463040" y="1326515"/>
              <a:chExt cx="2220595" cy="0"/>
            </a:xfrm>
          </p:grpSpPr>
          <p:cxnSp>
            <p:nvCxnSpPr>
              <p:cNvPr id="43" name="Shape 500"/>
              <p:cNvCxnSpPr/>
              <p:nvPr/>
            </p:nvCxnSpPr>
            <p:spPr>
              <a:xfrm>
                <a:off x="1463040" y="1326515"/>
                <a:ext cx="2221230" cy="635"/>
              </a:xfrm>
              <a:prstGeom prst="line">
                <a:avLst/>
              </a:prstGeom>
              <a:noFill/>
              <a:ln w="25400" cap="flat" cmpd="sng">
                <a:solidFill>
                  <a:srgbClr val="E5E5E5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hape 501"/>
              <p:cNvCxnSpPr/>
              <p:nvPr/>
            </p:nvCxnSpPr>
            <p:spPr>
              <a:xfrm>
                <a:off x="1469390" y="1326515"/>
                <a:ext cx="448310" cy="635"/>
              </a:xfrm>
              <a:prstGeom prst="line">
                <a:avLst/>
              </a:prstGeom>
              <a:noFill/>
              <a:ln w="25400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Shape 509"/>
          <p:cNvSpPr/>
          <p:nvPr/>
        </p:nvSpPr>
        <p:spPr>
          <a:xfrm rot="13500000">
            <a:off x="877570" y="1064895"/>
            <a:ext cx="211455" cy="211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509"/>
          <p:cNvSpPr/>
          <p:nvPr/>
        </p:nvSpPr>
        <p:spPr>
          <a:xfrm rot="13500000">
            <a:off x="7158355" y="1090930"/>
            <a:ext cx="211455" cy="211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3" name="Group 502"/>
          <p:cNvGrpSpPr/>
          <p:nvPr/>
        </p:nvGrpSpPr>
        <p:grpSpPr>
          <a:xfrm>
            <a:off x="1412875" y="5067300"/>
            <a:ext cx="9675495" cy="76835"/>
            <a:chOff x="1412875" y="5067300"/>
            <a:chExt cx="9675495" cy="76835"/>
          </a:xfrm>
        </p:grpSpPr>
        <p:cxnSp>
          <p:nvCxnSpPr>
            <p:cNvPr id="34" name="Shape 500"/>
            <p:cNvCxnSpPr/>
            <p:nvPr/>
          </p:nvCxnSpPr>
          <p:spPr>
            <a:xfrm>
              <a:off x="1412875" y="5067300"/>
              <a:ext cx="2272665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501"/>
            <p:cNvCxnSpPr/>
            <p:nvPr/>
          </p:nvCxnSpPr>
          <p:spPr>
            <a:xfrm>
              <a:off x="1469390" y="5070475"/>
              <a:ext cx="459105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500"/>
            <p:cNvCxnSpPr/>
            <p:nvPr/>
          </p:nvCxnSpPr>
          <p:spPr>
            <a:xfrm>
              <a:off x="7790815" y="5144770"/>
              <a:ext cx="3298190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hape 501"/>
            <p:cNvCxnSpPr/>
            <p:nvPr/>
          </p:nvCxnSpPr>
          <p:spPr>
            <a:xfrm>
              <a:off x="7802880" y="5144770"/>
              <a:ext cx="459105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hape 509"/>
          <p:cNvSpPr/>
          <p:nvPr/>
        </p:nvSpPr>
        <p:spPr>
          <a:xfrm rot="13500000">
            <a:off x="918210" y="4871085"/>
            <a:ext cx="211455" cy="211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8" name="Group 503"/>
          <p:cNvGrpSpPr/>
          <p:nvPr/>
        </p:nvGrpSpPr>
        <p:grpSpPr>
          <a:xfrm>
            <a:off x="7555230" y="984250"/>
            <a:ext cx="2564130" cy="424180"/>
            <a:chOff x="7555230" y="984250"/>
            <a:chExt cx="2564130" cy="424180"/>
          </a:xfrm>
        </p:grpSpPr>
        <p:sp>
          <p:nvSpPr>
            <p:cNvPr id="46" name="Shape 498"/>
            <p:cNvSpPr>
              <a:spLocks/>
            </p:cNvSpPr>
            <p:nvPr/>
          </p:nvSpPr>
          <p:spPr>
            <a:xfrm>
              <a:off x="7588885" y="984250"/>
              <a:ext cx="2531110" cy="4248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38100" tIns="38100" rIns="38100" bIns="38100" numCol="1" anchor="t">
              <a:norm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>
                  <a:latin typeface="나눔스퀘어 Bold" charset="0"/>
                  <a:ea typeface="나눔스퀘어 Bold" charset="0"/>
                </a:rPr>
                <a:t>2. </a:t>
              </a:r>
              <a:r>
                <a:rPr lang="ko-KR" altLang="en-US" sz="2000">
                  <a:latin typeface="나눔스퀘어 Bold" charset="0"/>
                  <a:ea typeface="나눔스퀘어 Bold" charset="0"/>
                </a:rPr>
                <a:t>모듈 설명</a:t>
              </a:r>
            </a:p>
          </p:txBody>
        </p:sp>
        <p:grpSp>
          <p:nvGrpSpPr>
            <p:cNvPr id="48" name="Group 502"/>
            <p:cNvGrpSpPr/>
            <p:nvPr/>
          </p:nvGrpSpPr>
          <p:grpSpPr>
            <a:xfrm>
              <a:off x="7555230" y="1326515"/>
              <a:ext cx="2272030" cy="0"/>
              <a:chOff x="7555230" y="1326515"/>
              <a:chExt cx="2272030" cy="0"/>
            </a:xfrm>
          </p:grpSpPr>
          <p:cxnSp>
            <p:nvCxnSpPr>
              <p:cNvPr id="49" name="Shape 500"/>
              <p:cNvCxnSpPr/>
              <p:nvPr/>
            </p:nvCxnSpPr>
            <p:spPr>
              <a:xfrm>
                <a:off x="7555230" y="1326515"/>
                <a:ext cx="2272665" cy="635"/>
              </a:xfrm>
              <a:prstGeom prst="line">
                <a:avLst/>
              </a:prstGeom>
              <a:noFill/>
              <a:ln w="25400" cap="flat" cmpd="sng">
                <a:solidFill>
                  <a:srgbClr val="E5E5E5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hape 501"/>
              <p:cNvCxnSpPr/>
              <p:nvPr/>
            </p:nvCxnSpPr>
            <p:spPr>
              <a:xfrm>
                <a:off x="7561579" y="1326515"/>
                <a:ext cx="459105" cy="635"/>
              </a:xfrm>
              <a:prstGeom prst="line">
                <a:avLst/>
              </a:prstGeom>
              <a:noFill/>
              <a:ln w="25400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Shape 52"/>
          <p:cNvSpPr>
            <a:spLocks/>
          </p:cNvSpPr>
          <p:nvPr/>
        </p:nvSpPr>
        <p:spPr>
          <a:xfrm>
            <a:off x="7532370" y="4767580"/>
            <a:ext cx="2531110" cy="4248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스퀘어 Bold" charset="0"/>
                <a:ea typeface="나눔스퀘어 Bold" charset="0"/>
              </a:rPr>
              <a:t>4.</a:t>
            </a:r>
            <a:r>
              <a:rPr lang="ko-KR" altLang="en-US" sz="2000">
                <a:latin typeface="나눔스퀘어 Bold" charset="0"/>
                <a:ea typeface="나눔스퀘어 Bold" charset="0"/>
              </a:rPr>
              <a:t> 기대 효과</a:t>
            </a:r>
          </a:p>
        </p:txBody>
      </p:sp>
      <p:sp>
        <p:nvSpPr>
          <p:cNvPr id="54" name="Shape 53"/>
          <p:cNvSpPr>
            <a:spLocks/>
          </p:cNvSpPr>
          <p:nvPr/>
        </p:nvSpPr>
        <p:spPr>
          <a:xfrm>
            <a:off x="1469390" y="921385"/>
            <a:ext cx="2473960" cy="4248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스퀘어 Bold" charset="0"/>
                <a:ea typeface="나눔스퀘어 Bold" charset="0"/>
              </a:rPr>
              <a:t>1. </a:t>
            </a:r>
            <a:r>
              <a:rPr lang="ko-KR" altLang="en-US" sz="2000">
                <a:latin typeface="나눔스퀘어 Bold" charset="0"/>
                <a:ea typeface="나눔스퀘어 Bold" charset="0"/>
              </a:rPr>
              <a:t>필요성</a:t>
            </a:r>
          </a:p>
        </p:txBody>
      </p:sp>
      <p:sp>
        <p:nvSpPr>
          <p:cNvPr id="55" name="Shape 54"/>
          <p:cNvSpPr>
            <a:spLocks/>
          </p:cNvSpPr>
          <p:nvPr/>
        </p:nvSpPr>
        <p:spPr>
          <a:xfrm>
            <a:off x="1356360" y="4648835"/>
            <a:ext cx="2473960" cy="4248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38100" tIns="38100" rIns="38100" bIns="38100" numCol="1" anchor="t">
            <a:normAutofit fontScale="850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스퀘어 Bold" charset="0"/>
                <a:ea typeface="나눔스퀘어 Bold" charset="0"/>
              </a:rPr>
              <a:t>3. </a:t>
            </a:r>
            <a:r>
              <a:rPr lang="ko-KR" altLang="en-US" sz="2000">
                <a:latin typeface="나눔스퀘어 Bold" charset="0"/>
                <a:ea typeface="나눔스퀘어 Bold" charset="0"/>
              </a:rPr>
              <a:t>실행영상, 부품배치도</a:t>
            </a:r>
          </a:p>
        </p:txBody>
      </p:sp>
    </p:spTree>
    <p:extLst>
      <p:ext uri="{BB962C8B-B14F-4D97-AF65-F5344CB8AC3E}">
        <p14:creationId xmlns:p14="http://schemas.microsoft.com/office/powerpoint/2010/main" val="181815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5875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650" y="608330"/>
            <a:ext cx="4353560" cy="73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latin typeface="나눔스퀘어 Bold" charset="0"/>
                <a:ea typeface="나눔스퀘어 Bold" charset="0"/>
                <a:cs typeface="Calibri" charset="0"/>
              </a:rPr>
              <a:t>1. </a:t>
            </a:r>
            <a:r>
              <a:rPr lang="ko-KR" altLang="en-US" sz="2800" b="1">
                <a:latin typeface="나눔스퀘어 Bold" charset="0"/>
                <a:ea typeface="나눔스퀘어 Bold" charset="0"/>
                <a:cs typeface="Calibri" charset="0"/>
              </a:rPr>
              <a:t>필 요 성</a:t>
            </a:r>
          </a:p>
        </p:txBody>
      </p:sp>
      <p:sp>
        <p:nvSpPr>
          <p:cNvPr id="10" name="Shape 388"/>
          <p:cNvSpPr>
            <a:spLocks/>
          </p:cNvSpPr>
          <p:nvPr/>
        </p:nvSpPr>
        <p:spPr>
          <a:xfrm>
            <a:off x="2412365" y="1922780"/>
            <a:ext cx="8952230" cy="4439920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 fontScale="85000" lnSpcReduction="1000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일상 생활 중 저희는 직접 운전을 하던 안 하던 자동차를 타는 경우가 많습니다. </a:t>
            </a:r>
            <a:endParaRPr lang="ko-KR" altLang="en-US" sz="2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자동차를 탄다면 목적지가 있기 마련. </a:t>
            </a:r>
            <a:endParaRPr lang="ko-KR" altLang="en-US" sz="2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목적지에 도착해서는 불법 주정차가 아닌 이상 주차장에 주차를 하게 돼있습니다. </a:t>
            </a:r>
            <a:endParaRPr lang="ko-KR" altLang="en-US" sz="2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주차장 중에는 이미 무인 주차장인 곳도 있고 사람을 고용해 주차장의 질서를 유지하도록 하는 주차장도 있습니다. </a:t>
            </a:r>
            <a:endParaRPr lang="ko-KR" altLang="en-US" sz="2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요즘은 무인 시스템이 시장에서 점점 활성화되고 있는 만큼 사람의 역할을 충분히 대체할 수 있는 곳에는 무인 시스템이 들어가야한다고 생각합니다.</a:t>
            </a:r>
            <a:endParaRPr lang="ko-KR" altLang="en-US" sz="2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 저희가 구상한 작품에는 사람이 버튼을 누르지 않아도 차단기가 알아서 열려서 사람의 수고를 덜어주는 역할을 합니다. </a:t>
            </a:r>
            <a:endParaRPr lang="ko-KR" altLang="en-US" sz="2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5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또 주차장 입구에 남은 자리의 수를 알려주는 모니터도 있어서 다른 주차장과는 달리 자리가 없는 줄도 모르고 무턱대고 들어갔다가 헛수고 하는 것을 방지할 수 있습니다.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8880" y="1587500"/>
            <a:ext cx="8675370" cy="127000"/>
            <a:chOff x="2468880" y="1587500"/>
            <a:chExt cx="8675370" cy="127000"/>
          </a:xfrm>
        </p:grpSpPr>
        <p:sp>
          <p:nvSpPr>
            <p:cNvPr id="12" name="Shape 390"/>
            <p:cNvSpPr/>
            <p:nvPr/>
          </p:nvSpPr>
          <p:spPr>
            <a:xfrm>
              <a:off x="2468880" y="1714500"/>
              <a:ext cx="8675370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2478405" y="1714500"/>
              <a:ext cx="108394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690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6755" y="2409825"/>
            <a:ext cx="2236470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05" y="469900"/>
            <a:ext cx="47148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PROCESS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OF</a:t>
            </a:r>
            <a:b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OUR 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PROJECT</a:t>
            </a:r>
            <a:endParaRPr lang="ru-RU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2" name="Group 508"/>
          <p:cNvGrpSpPr/>
          <p:nvPr/>
        </p:nvGrpSpPr>
        <p:grpSpPr>
          <a:xfrm>
            <a:off x="5078095" y="2454910"/>
            <a:ext cx="1666240" cy="5041265"/>
            <a:chOff x="5078095" y="2454910"/>
            <a:chExt cx="1666240" cy="5041265"/>
          </a:xfrm>
        </p:grpSpPr>
        <p:sp>
          <p:nvSpPr>
            <p:cNvPr id="13" name="Shape 505"/>
            <p:cNvSpPr/>
            <p:nvPr/>
          </p:nvSpPr>
          <p:spPr>
            <a:xfrm>
              <a:off x="5920740" y="3225800"/>
              <a:ext cx="0" cy="4270375"/>
            </a:xfrm>
            <a:prstGeom prst="line">
              <a:avLst/>
            </a:prstGeom>
            <a:noFill/>
            <a:ln w="2540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" name="Shape 506"/>
            <p:cNvSpPr/>
            <p:nvPr/>
          </p:nvSpPr>
          <p:spPr>
            <a:xfrm>
              <a:off x="5078095" y="2454910"/>
              <a:ext cx="1666240" cy="1649730"/>
            </a:xfrm>
            <a:prstGeom prst="ellipse">
              <a:avLst/>
            </a:prstGeom>
            <a:solidFill>
              <a:srgbClr val="565656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" name="Shape 507"/>
            <p:cNvSpPr/>
            <p:nvPr/>
          </p:nvSpPr>
          <p:spPr>
            <a:xfrm>
              <a:off x="5288280" y="3056255"/>
              <a:ext cx="1244600" cy="44640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p14="http://schemas.microsoft.com/office/powerpoint/2010/main"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START</a:t>
              </a:r>
              <a:endParaRPr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" name="Group 503"/>
          <p:cNvGrpSpPr/>
          <p:nvPr/>
        </p:nvGrpSpPr>
        <p:grpSpPr>
          <a:xfrm>
            <a:off x="8267065" y="2614295"/>
            <a:ext cx="2530475" cy="1958975"/>
            <a:chOff x="8267065" y="2614295"/>
            <a:chExt cx="2530475" cy="1958975"/>
          </a:xfrm>
        </p:grpSpPr>
        <p:sp>
          <p:nvSpPr>
            <p:cNvPr id="17" name="Shape 498"/>
            <p:cNvSpPr>
              <a:spLocks/>
            </p:cNvSpPr>
            <p:nvPr/>
          </p:nvSpPr>
          <p:spPr>
            <a:xfrm>
              <a:off x="8267065" y="2614295"/>
              <a:ext cx="2531110" cy="4248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38100" tIns="38100" rIns="38100" bIns="38100" numCol="1" anchor="t">
              <a:norm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>
                  <a:latin typeface="나눔스퀘어 Bold" charset="0"/>
                  <a:ea typeface="나눔스퀘어 Bold" charset="0"/>
                </a:rPr>
                <a:t>2.</a:t>
              </a:r>
              <a:r>
                <a:rPr lang="ko-KR" altLang="en-US" sz="2000">
                  <a:latin typeface="나눔스퀘어 Bold" charset="0"/>
                  <a:ea typeface="나눔스퀘어 Bold" charset="0"/>
                </a:rPr>
                <a:t>모듈(코딩 및 부품)</a:t>
              </a:r>
            </a:p>
          </p:txBody>
        </p:sp>
        <p:sp>
          <p:nvSpPr>
            <p:cNvPr id="18" name="Shape 499"/>
            <p:cNvSpPr>
              <a:spLocks/>
            </p:cNvSpPr>
            <p:nvPr/>
          </p:nvSpPr>
          <p:spPr>
            <a:xfrm>
              <a:off x="8267065" y="3357880"/>
              <a:ext cx="2458720" cy="121602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38100" tIns="38100" rIns="38100" bIns="38100" numCol="1" anchor="t">
              <a:norm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200">
                  <a:latin typeface="맑은 고딕" charset="0"/>
                  <a:ea typeface="맑은 고딕" charset="0"/>
                  <a:cs typeface="+mn-cs"/>
                </a:rPr>
                <a:t>프로그램을 실행하는데 있어서 핵심적인 코드 및 부품</a:t>
              </a:r>
            </a:p>
          </p:txBody>
        </p:sp>
        <p:grpSp>
          <p:nvGrpSpPr>
            <p:cNvPr id="19" name="Group 502"/>
            <p:cNvGrpSpPr/>
            <p:nvPr/>
          </p:nvGrpSpPr>
          <p:grpSpPr>
            <a:xfrm>
              <a:off x="8288020" y="3143250"/>
              <a:ext cx="2272030" cy="0"/>
              <a:chOff x="8288020" y="3143250"/>
              <a:chExt cx="2272030" cy="0"/>
            </a:xfrm>
          </p:grpSpPr>
          <p:cxnSp>
            <p:nvCxnSpPr>
              <p:cNvPr id="20" name="Shape 500"/>
              <p:cNvCxnSpPr/>
              <p:nvPr/>
            </p:nvCxnSpPr>
            <p:spPr>
              <a:xfrm>
                <a:off x="8288020" y="3143250"/>
                <a:ext cx="2272665" cy="635"/>
              </a:xfrm>
              <a:prstGeom prst="line">
                <a:avLst/>
              </a:prstGeom>
              <a:noFill/>
              <a:ln w="25400" cap="flat" cmpd="sng">
                <a:solidFill>
                  <a:srgbClr val="E5E5E5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hape 501"/>
              <p:cNvCxnSpPr/>
              <p:nvPr/>
            </p:nvCxnSpPr>
            <p:spPr>
              <a:xfrm>
                <a:off x="8293735" y="3143250"/>
                <a:ext cx="459105" cy="635"/>
              </a:xfrm>
              <a:prstGeom prst="line">
                <a:avLst/>
              </a:prstGeom>
              <a:noFill/>
              <a:ln w="25400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Shape 509"/>
          <p:cNvSpPr/>
          <p:nvPr/>
        </p:nvSpPr>
        <p:spPr>
          <a:xfrm rot="13500000">
            <a:off x="7261225" y="3186430"/>
            <a:ext cx="211455" cy="211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41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1905"/>
            <a:ext cx="1657985" cy="6239510"/>
          </a:xfrm>
          <a:prstGeom prst="rect">
            <a:avLst/>
          </a:prstGeom>
          <a:solidFill>
            <a:srgbClr val="EDD0B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 bwMode="auto">
          <a:xfrm>
            <a:off x="1910715" y="41910"/>
            <a:ext cx="9893300" cy="737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>
                <a:latin typeface="나눔스퀘어 Bold" charset="0"/>
                <a:ea typeface="나눔스퀘어 Bold" charset="0"/>
                <a:cs typeface="Calibri" charset="0"/>
              </a:rPr>
              <a:t>모듈 설명 (주차장 입구 LCD에 들어가는 주요 부품)</a:t>
            </a: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2468880" y="2135505"/>
            <a:ext cx="8952230" cy="235521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987550" y="779780"/>
            <a:ext cx="8676005" cy="127635"/>
            <a:chOff x="1987550" y="779780"/>
            <a:chExt cx="8676005" cy="127635"/>
          </a:xfrm>
        </p:grpSpPr>
        <p:cxnSp>
          <p:nvCxnSpPr>
            <p:cNvPr id="12" name="Shape 11"/>
            <p:cNvCxnSpPr/>
            <p:nvPr/>
          </p:nvCxnSpPr>
          <p:spPr>
            <a:xfrm>
              <a:off x="1987550" y="906780"/>
              <a:ext cx="8676005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12"/>
            <p:cNvCxnSpPr/>
            <p:nvPr/>
          </p:nvCxnSpPr>
          <p:spPr>
            <a:xfrm>
              <a:off x="1997075" y="906780"/>
              <a:ext cx="1084580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내용 개체 틀 13" descr="C:/Users/HJ/AppData/Roaming/PolarisOffice/ETemp/5300_11016064/fImage34822339508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6430" y="1402080"/>
            <a:ext cx="2448560" cy="2454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그림 14" descr="C:/Users/HJ/AppData/Roaming/PolarisOffice/ETemp/5300_11016064/fImage40251342836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65090" y="1373505"/>
            <a:ext cx="2472690" cy="2468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그림 15" descr="C:/Users/HJ/AppData/Roaming/PolarisOffice/ETemp/5300_11016064/fImage111264345600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6115" y="1373505"/>
            <a:ext cx="2384425" cy="2383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2138680" y="4392930"/>
            <a:ext cx="2606675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LCD 모니터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5100955" y="4393565"/>
            <a:ext cx="3528695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초음파 센서 2개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8289925" y="4378960"/>
            <a:ext cx="3004185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1kΩ 저항 핀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1905"/>
            <a:ext cx="1657985" cy="6239510"/>
          </a:xfrm>
          <a:prstGeom prst="rect">
            <a:avLst/>
          </a:prstGeom>
          <a:solidFill>
            <a:srgbClr val="EDD0B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TextBox 7"/>
          <p:cNvSpPr txBox="1">
            <a:spLocks/>
          </p:cNvSpPr>
          <p:nvPr/>
        </p:nvSpPr>
        <p:spPr bwMode="auto">
          <a:xfrm>
            <a:off x="1910715" y="98425"/>
            <a:ext cx="9425940" cy="65537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스퀘어 Bold" charset="0"/>
                <a:ea typeface="나눔스퀘어 Bold" charset="0"/>
                <a:cs typeface="Calibri" charset="0"/>
              </a:rPr>
              <a:t>모듈 설명 (주차장 입구의 LCD 코딩</a:t>
            </a:r>
            <a:r>
              <a:rPr lang="en-US" altLang="ko-KR" sz="2800" b="1" dirty="0">
                <a:latin typeface="나눔스퀘어 Bold" charset="0"/>
                <a:ea typeface="나눔스퀘어 Bold" charset="0"/>
                <a:cs typeface="Calibri" charset="0"/>
              </a:rPr>
              <a:t>)</a:t>
            </a:r>
            <a:endParaRPr lang="ko-KR" altLang="en-US" sz="2800" b="1" dirty="0">
              <a:latin typeface="나눔스퀘어 Bold" charset="0"/>
              <a:ea typeface="나눔스퀘어 Bold" charset="0"/>
              <a:cs typeface="Calibri" charset="0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8880" y="2135505"/>
            <a:ext cx="8951595" cy="23545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p14="http://schemas.microsoft.com/office/powerpoint/2010/main"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dirty="0"/>
          </a:p>
        </p:txBody>
      </p:sp>
      <p:grpSp>
        <p:nvGrpSpPr>
          <p:cNvPr id="11" name="Group 392"/>
          <p:cNvGrpSpPr/>
          <p:nvPr/>
        </p:nvGrpSpPr>
        <p:grpSpPr>
          <a:xfrm>
            <a:off x="1987550" y="779780"/>
            <a:ext cx="8675370" cy="127000"/>
            <a:chOff x="1987550" y="779780"/>
            <a:chExt cx="8675370" cy="127000"/>
          </a:xfrm>
        </p:grpSpPr>
        <p:cxnSp>
          <p:nvCxnSpPr>
            <p:cNvPr id="12" name="Shape 390"/>
            <p:cNvCxnSpPr/>
            <p:nvPr/>
          </p:nvCxnSpPr>
          <p:spPr>
            <a:xfrm>
              <a:off x="1987550" y="906780"/>
              <a:ext cx="8676005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391"/>
            <p:cNvCxnSpPr/>
            <p:nvPr/>
          </p:nvCxnSpPr>
          <p:spPr>
            <a:xfrm>
              <a:off x="1997075" y="906780"/>
              <a:ext cx="1084580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내용 개체 틀 13"/>
          <p:cNvSpPr txBox="1">
            <a:spLocks noGrp="1"/>
          </p:cNvSpPr>
          <p:nvPr>
            <p:ph idx="1"/>
          </p:nvPr>
        </p:nvSpPr>
        <p:spPr>
          <a:xfrm>
            <a:off x="2040890" y="1020445"/>
            <a:ext cx="4902835" cy="5611495"/>
          </a:xfrm>
          <a:prstGeom prst="rect">
            <a:avLst/>
          </a:prstGeom>
          <a:ln w="5080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#include &lt;LiquidCrystal.h&gt;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LiquidCrystal lcd{12,11,2,3,4,5}; //RS E D4 D5 D6 D7 LCD초기화함수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const int TrigPin2 = 8;     </a:t>
            </a: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// 1번 초음파 센서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const int EchoPin2 = 9;    </a:t>
            </a: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// 1번 초음파 센서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const int TrigPin3 = 10;    </a:t>
            </a: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// 2번 초음파 센서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const int EchoPin3 = 13;  </a:t>
            </a: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// 2번 초음파 센서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long Duration2 = 0;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long Duration3 = 0;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int value = 0;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void setup() {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lcd.begin(16,2); //16글자 2행용 LCD 시작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pinMode(TrigPin2,OUTPUT);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pinMode(EchoPin2,INPUT);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pinMode(TrigPin3,OUTPUT);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pinMode(EchoPin3,INPUT);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Serial.begin(9600);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5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100570" y="1019810"/>
            <a:ext cx="4902835" cy="5612130"/>
          </a:xfrm>
          <a:prstGeom prst="rect">
            <a:avLst/>
          </a:prstGeom>
          <a:ln w="5080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void loop() {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long duration2, distance2;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digitalWrite(TrigPin2, HIGH);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delay(10);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digitalWrite(TrigPin2, LOW);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duration2 = pulseIn(EchoPin2, HIGH);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distance2 = duration2/29/2;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Serial.print(distance2);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Serial.print("cm-2"); ;     </a:t>
            </a: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// 1번 초음파 센서가 측정한 거리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Serial.println();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delay(100);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long duration3, distance3;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digitalWrite(TrigPin3, HIGH);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delay(10);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digitalWrite(TrigPin3, LOW);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duration3 = pulseIn(EchoPin3, HIGH);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 distance3 = duration3/29/2; 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4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15875"/>
            <a:ext cx="1657985" cy="6239510"/>
          </a:xfrm>
          <a:prstGeom prst="rect">
            <a:avLst/>
          </a:prstGeom>
          <a:solidFill>
            <a:srgbClr val="EDD0B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2468880" y="2135505"/>
            <a:ext cx="8952230" cy="235521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987550" y="779780"/>
            <a:ext cx="8676005" cy="127635"/>
            <a:chOff x="1987550" y="779780"/>
            <a:chExt cx="8676005" cy="127635"/>
          </a:xfrm>
        </p:grpSpPr>
        <p:cxnSp>
          <p:nvCxnSpPr>
            <p:cNvPr id="12" name="Shape 11"/>
            <p:cNvCxnSpPr/>
            <p:nvPr/>
          </p:nvCxnSpPr>
          <p:spPr>
            <a:xfrm>
              <a:off x="1987550" y="906780"/>
              <a:ext cx="8676005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12"/>
            <p:cNvCxnSpPr/>
            <p:nvPr/>
          </p:nvCxnSpPr>
          <p:spPr>
            <a:xfrm>
              <a:off x="1997075" y="906780"/>
              <a:ext cx="1084580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내용 개체 틀 13"/>
          <p:cNvSpPr txBox="1">
            <a:spLocks noGrp="1"/>
          </p:cNvSpPr>
          <p:nvPr>
            <p:ph idx="1"/>
          </p:nvPr>
        </p:nvSpPr>
        <p:spPr>
          <a:xfrm>
            <a:off x="2040890" y="1020445"/>
            <a:ext cx="4902835" cy="5469890"/>
          </a:xfrm>
          <a:prstGeom prst="rect">
            <a:avLst/>
          </a:prstGeom>
          <a:ln w="5080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digitalWrite(8,HIGH);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delayMicroseconds(10);// 마이크로 세컨드 단위 10^‐6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digitalWrite(8,LOW);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long duration=pulseIn(9,HIGH); // 왕복시간 구함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long distance=duration/58.2; //지금은 속도상수이용, 전에는 초음파 초속단위사용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Serial.println(distance);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if(distance2&lt;10 &amp;&amp; distance3&lt;10) //두 센서 모두 인식한 거리가 10보다 작으면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{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lcd.clear(); //LCD 글자 초기화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lcd.setCursor(0,0);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lcd.print("welcome");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lcd.setCursor(0,1); //열, 행 위치,커서출력 두번째 행에 첫번째 열 출력 출력위치 5cm 커서의 위 셋팅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lcd.print("no empty spot"); //”no empty spot”출력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}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100570" y="1019810"/>
            <a:ext cx="4902835" cy="5499100"/>
          </a:xfrm>
          <a:prstGeom prst="rect">
            <a:avLst/>
          </a:prstGeom>
          <a:ln w="5080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else if(distance2&lt;10 || distance3&lt;10) //두 센서 중 하나의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센서만 인식한 거리가 10보다 작으면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{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lcd.clear(); //LCD 글자 초기화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lcd.setCursor(0,0);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lcd.print("welcome");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lcd.setCursor(0,1); //열, 행위치,커서출력 두번째 행에 첫번째 열 출력 출력위치 5cm 커서의 위 셋팅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lcd.print("1 empty spot"); // "1 empty spot＂출력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 }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else  // 모두 아닌 경우에는 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{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lcd.clear(); //LCD 글자 초기화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lcd.setCursor(0,0);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lcd.print("welcome");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lcd.setCursor(0,1); //열, 행 위치,커서출력 두번째 행에 첫번째 열 출력 출력위치 5cm 커서의 위 셋팅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lcd.print("2 empty spot"); // “2 empty spot”출력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 }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tx1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0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 bwMode="auto">
          <a:xfrm>
            <a:off x="1910715" y="98425"/>
            <a:ext cx="9425940" cy="737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>
                <a:latin typeface="나눔스퀘어 Bold" charset="0"/>
                <a:ea typeface="나눔스퀘어 Bold" charset="0"/>
                <a:cs typeface="Calibri" charset="0"/>
              </a:rPr>
              <a:t>모듈 설명 (주차장 입구의 LCD 코딩)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1905"/>
            <a:ext cx="1657985" cy="6239510"/>
          </a:xfrm>
          <a:prstGeom prst="rect">
            <a:avLst/>
          </a:prstGeom>
          <a:solidFill>
            <a:srgbClr val="EDD0B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 bwMode="auto">
          <a:xfrm>
            <a:off x="1910715" y="41910"/>
            <a:ext cx="9893300" cy="65537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스퀘어 Bold" charset="0"/>
                <a:ea typeface="나눔스퀘어 Bold" charset="0"/>
                <a:cs typeface="Calibri" charset="0"/>
              </a:rPr>
              <a:t>모듈 설명 (주차장 입구 차단기에 들어가는 주요 부품)</a:t>
            </a: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2468880" y="2135505"/>
            <a:ext cx="8952230" cy="235521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987550" y="779780"/>
            <a:ext cx="8676005" cy="127635"/>
            <a:chOff x="1987550" y="779780"/>
            <a:chExt cx="8676005" cy="127635"/>
          </a:xfrm>
        </p:grpSpPr>
        <p:cxnSp>
          <p:nvCxnSpPr>
            <p:cNvPr id="12" name="Shape 11"/>
            <p:cNvCxnSpPr/>
            <p:nvPr/>
          </p:nvCxnSpPr>
          <p:spPr>
            <a:xfrm>
              <a:off x="1987550" y="906780"/>
              <a:ext cx="8676005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12"/>
            <p:cNvCxnSpPr/>
            <p:nvPr/>
          </p:nvCxnSpPr>
          <p:spPr>
            <a:xfrm>
              <a:off x="1997075" y="906780"/>
              <a:ext cx="1084580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텍스트 상자 18"/>
          <p:cNvSpPr txBox="1">
            <a:spLocks/>
          </p:cNvSpPr>
          <p:nvPr/>
        </p:nvSpPr>
        <p:spPr>
          <a:xfrm>
            <a:off x="2734945" y="4747260"/>
            <a:ext cx="178562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서보 모터</a:t>
            </a: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pic>
        <p:nvPicPr>
          <p:cNvPr id="20" name="그림 19" descr="C:/Users/HJ/AppData/Roaming/PolarisOffice/ETemp/5300_11016064/fImage4389636550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4395" y="1202055"/>
            <a:ext cx="2967990" cy="296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그림 20" descr="C:/Users/HJ/AppData/Roaming/PolarisOffice/ETemp/5300_11016064/fImage40251371836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7115" y="1202055"/>
            <a:ext cx="2967990" cy="296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텍스트 상자 21"/>
          <p:cNvSpPr txBox="1">
            <a:spLocks/>
          </p:cNvSpPr>
          <p:nvPr/>
        </p:nvSpPr>
        <p:spPr>
          <a:xfrm>
            <a:off x="7808595" y="4747895"/>
            <a:ext cx="2238375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초음파 센서</a:t>
            </a: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15875"/>
            <a:ext cx="1657985" cy="6239510"/>
          </a:xfrm>
          <a:prstGeom prst="rect">
            <a:avLst/>
          </a:prstGeom>
          <a:solidFill>
            <a:srgbClr val="EDD0B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2468880" y="2135505"/>
            <a:ext cx="8952230" cy="235521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987550" y="779780"/>
            <a:ext cx="8676005" cy="127635"/>
            <a:chOff x="1987550" y="779780"/>
            <a:chExt cx="8676005" cy="127635"/>
          </a:xfrm>
        </p:grpSpPr>
        <p:cxnSp>
          <p:nvCxnSpPr>
            <p:cNvPr id="12" name="Shape 11"/>
            <p:cNvCxnSpPr/>
            <p:nvPr/>
          </p:nvCxnSpPr>
          <p:spPr>
            <a:xfrm>
              <a:off x="1987550" y="906780"/>
              <a:ext cx="8676005" cy="635"/>
            </a:xfrm>
            <a:prstGeom prst="line">
              <a:avLst/>
            </a:prstGeom>
            <a:noFill/>
            <a:ln w="25400" cap="flat" cmpd="sng">
              <a:solidFill>
                <a:srgbClr val="E5E5E5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12"/>
            <p:cNvCxnSpPr/>
            <p:nvPr/>
          </p:nvCxnSpPr>
          <p:spPr>
            <a:xfrm>
              <a:off x="1997075" y="906780"/>
              <a:ext cx="1084580" cy="635"/>
            </a:xfrm>
            <a:prstGeom prst="line">
              <a:avLst/>
            </a:prstGeom>
            <a:noFill/>
            <a:ln w="25400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내용 개체 틀 13"/>
          <p:cNvSpPr txBox="1">
            <a:spLocks noGrp="1"/>
          </p:cNvSpPr>
          <p:nvPr>
            <p:ph idx="1"/>
          </p:nvPr>
        </p:nvSpPr>
        <p:spPr>
          <a:xfrm>
            <a:off x="2040890" y="1020445"/>
            <a:ext cx="4902835" cy="5469890"/>
          </a:xfrm>
          <a:prstGeom prst="rect">
            <a:avLst/>
          </a:prstGeom>
          <a:ln w="5080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#include&lt;Servo.h&gt;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Servo servo;                   //서보모터 사용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const int TrigPin = 8;       //초음파센서 사용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const int EchoPin = 9;     //초음파센서 사용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long Duration = 0;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int value = 0;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void setup() {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pinMode(TrigPin,OUTPUT);  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pinMode(EchoPin,INPUT);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servo.attach(3);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Serial.begin(9600);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void loop() {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long duration, distance;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digitalWrite(TrigPin, HIGH);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delay(10);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digitalWrite(TrigPin, LOW);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086600" y="1019810"/>
            <a:ext cx="4902835" cy="5499100"/>
          </a:xfrm>
          <a:prstGeom prst="rect">
            <a:avLst/>
          </a:prstGeom>
          <a:ln w="5080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duration = pulseIn(EchoPin, HIGH);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distance = duration/29/2;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Serial.print(distance);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Serial.print("cm");        //차단기 초음파센서가 감지하는 거리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Serial.println();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delay(100);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if (distance &lt; 10)    //초음파센서에 감지된 거리가 10이하면 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{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servo.write(90);    //서보모터의 각도가 90도로 올라간다.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delay(3000);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else if (distance &gt; 40) //초음파센서에 감지된 거리가 40이상이면 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{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servo.write(0);       //서보모터의 각도가 다시 0도로 내려간다.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delay(1000);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 bwMode="auto">
          <a:xfrm>
            <a:off x="1910715" y="98425"/>
            <a:ext cx="9425940" cy="65537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</a:defRPr>
            </a:lvl9pPr>
          </a:lstStyle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스퀘어 Bold" charset="0"/>
                <a:ea typeface="나눔스퀘어 Bold" charset="0"/>
                <a:cs typeface="Calibri" charset="0"/>
              </a:rPr>
              <a:t>모듈 설명 (주차장 입구의 차단기 코딩)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Pages>14</Pages>
  <Words>1058</Words>
  <Characters>0</Characters>
  <Application>Microsoft Office PowerPoint</Application>
  <DocSecurity>0</DocSecurity>
  <PresentationFormat>와이드스크린</PresentationFormat>
  <Lines>0</Lines>
  <Paragraphs>159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Helvetica Light</vt:lpstr>
      <vt:lpstr>Lato Light</vt:lpstr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 다현</cp:lastModifiedBy>
  <cp:revision>4</cp:revision>
  <dcterms:modified xsi:type="dcterms:W3CDTF">2019-12-16T14:07:25Z</dcterms:modified>
</cp:coreProperties>
</file>